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sldIdLst>
    <p:sldId id="256" r:id="rId2"/>
    <p:sldId id="258" r:id="rId3"/>
    <p:sldId id="260" r:id="rId4"/>
    <p:sldId id="261" r:id="rId5"/>
    <p:sldId id="264" r:id="rId6"/>
    <p:sldId id="266" r:id="rId7"/>
    <p:sldId id="268" r:id="rId8"/>
    <p:sldId id="269" r:id="rId9"/>
    <p:sldId id="262" r:id="rId10"/>
    <p:sldId id="270" r:id="rId11"/>
    <p:sldId id="274" r:id="rId12"/>
    <p:sldId id="273" r:id="rId13"/>
    <p:sldId id="275" r:id="rId14"/>
    <p:sldId id="276" r:id="rId15"/>
    <p:sldId id="277" r:id="rId16"/>
    <p:sldId id="279" r:id="rId17"/>
    <p:sldId id="280" r:id="rId18"/>
    <p:sldId id="282" r:id="rId19"/>
    <p:sldId id="285" r:id="rId20"/>
    <p:sldId id="283" r:id="rId21"/>
    <p:sldId id="284" r:id="rId22"/>
    <p:sldId id="286" r:id="rId23"/>
    <p:sldId id="287" r:id="rId24"/>
    <p:sldId id="288" r:id="rId25"/>
    <p:sldId id="293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78E"/>
    <a:srgbClr val="D7E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8"/>
  </p:normalViewPr>
  <p:slideViewPr>
    <p:cSldViewPr snapToGrid="0" snapToObjects="1">
      <p:cViewPr varScale="1">
        <p:scale>
          <a:sx n="115" d="100"/>
          <a:sy n="11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5782110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3003976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5337323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1594895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523033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8287472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439761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7850412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2829280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5673709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08349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27127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6302683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7318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3391257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9612874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1845804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3CDCCF8-61B7-BF4A-8CFA-E7E1C6B1623E}" type="datetimeFigureOut">
              <a:rPr lang="ru-UA" smtClean="0"/>
              <a:t>13.04.2022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35065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ECE6C-58D3-5543-A236-1E2E13039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799" y="309087"/>
            <a:ext cx="6568966" cy="3772010"/>
          </a:xfrm>
        </p:spPr>
        <p:txBody>
          <a:bodyPr>
            <a:noAutofit/>
          </a:bodyPr>
          <a:lstStyle/>
          <a:p>
            <a:pPr algn="l"/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Накопичення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знань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техніка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добу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стародавніх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Єгипет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Міжріччя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Китай).</a:t>
            </a:r>
            <a:endParaRPr lang="ru-U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07DC2C-C258-0740-8E24-53D9538CD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661" y="3664649"/>
            <a:ext cx="1734207" cy="1655762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Підготували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Коваленко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Марія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Кондрацька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Софія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Мочалов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Дмитро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Мєшков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Андрій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ru-RU" dirty="0"/>
            </a:br>
            <a:endParaRPr lang="ru-UA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356CB25-C8CC-3D46-AD67-D1A945EEF31E}"/>
              </a:ext>
            </a:extLst>
          </p:cNvPr>
          <p:cNvGrpSpPr/>
          <p:nvPr/>
        </p:nvGrpSpPr>
        <p:grpSpPr>
          <a:xfrm>
            <a:off x="7835831" y="460787"/>
            <a:ext cx="3611370" cy="3754026"/>
            <a:chOff x="8487103" y="603662"/>
            <a:chExt cx="2753792" cy="2748093"/>
          </a:xfrm>
          <a:blipFill>
            <a:blip r:embed="rId2"/>
            <a:stretch>
              <a:fillRect/>
            </a:stretch>
          </a:blipFill>
        </p:grpSpPr>
        <p:sp>
          <p:nvSpPr>
            <p:cNvPr id="4" name="Шестиугольник 3">
              <a:extLst>
                <a:ext uri="{FF2B5EF4-FFF2-40B4-BE49-F238E27FC236}">
                  <a16:creationId xmlns:a16="http://schemas.microsoft.com/office/drawing/2014/main" id="{E0216394-1381-4049-ADC8-FE59A1C663D2}"/>
                </a:ext>
              </a:extLst>
            </p:cNvPr>
            <p:cNvSpPr>
              <a:spLocks/>
            </p:cNvSpPr>
            <p:nvPr/>
          </p:nvSpPr>
          <p:spPr>
            <a:xfrm>
              <a:off x="9143999" y="1261241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" name="Шестиугольник 4">
              <a:extLst>
                <a:ext uri="{FF2B5EF4-FFF2-40B4-BE49-F238E27FC236}">
                  <a16:creationId xmlns:a16="http://schemas.microsoft.com/office/drawing/2014/main" id="{72BC372A-6F53-E244-8955-C09942DDF916}"/>
                </a:ext>
              </a:extLst>
            </p:cNvPr>
            <p:cNvSpPr>
              <a:spLocks/>
            </p:cNvSpPr>
            <p:nvPr/>
          </p:nvSpPr>
          <p:spPr>
            <a:xfrm>
              <a:off x="9800895" y="1567241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" name="Шестиугольник 5">
              <a:extLst>
                <a:ext uri="{FF2B5EF4-FFF2-40B4-BE49-F238E27FC236}">
                  <a16:creationId xmlns:a16="http://schemas.microsoft.com/office/drawing/2014/main" id="{5CC20FA7-8E63-A646-BB20-EC75E9EE7E96}"/>
                </a:ext>
              </a:extLst>
            </p:cNvPr>
            <p:cNvSpPr>
              <a:spLocks/>
            </p:cNvSpPr>
            <p:nvPr/>
          </p:nvSpPr>
          <p:spPr>
            <a:xfrm>
              <a:off x="8487103" y="1584806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" name="Шестиугольник 6">
              <a:extLst>
                <a:ext uri="{FF2B5EF4-FFF2-40B4-BE49-F238E27FC236}">
                  <a16:creationId xmlns:a16="http://schemas.microsoft.com/office/drawing/2014/main" id="{501EBFB4-057A-8C4C-8DA4-2A942B369B86}"/>
                </a:ext>
              </a:extLst>
            </p:cNvPr>
            <p:cNvSpPr>
              <a:spLocks/>
            </p:cNvSpPr>
            <p:nvPr/>
          </p:nvSpPr>
          <p:spPr>
            <a:xfrm>
              <a:off x="9143999" y="1924743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Шестиугольник 7">
              <a:extLst>
                <a:ext uri="{FF2B5EF4-FFF2-40B4-BE49-F238E27FC236}">
                  <a16:creationId xmlns:a16="http://schemas.microsoft.com/office/drawing/2014/main" id="{B7FF49B1-D390-F343-80A7-35B535D85B8B}"/>
                </a:ext>
              </a:extLst>
            </p:cNvPr>
            <p:cNvSpPr>
              <a:spLocks/>
            </p:cNvSpPr>
            <p:nvPr/>
          </p:nvSpPr>
          <p:spPr>
            <a:xfrm>
              <a:off x="9785149" y="899159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" name="Шестиугольник 8">
              <a:extLst>
                <a:ext uri="{FF2B5EF4-FFF2-40B4-BE49-F238E27FC236}">
                  <a16:creationId xmlns:a16="http://schemas.microsoft.com/office/drawing/2014/main" id="{55B0791E-63A5-814A-AD2A-E1A22E2A56A9}"/>
                </a:ext>
              </a:extLst>
            </p:cNvPr>
            <p:cNvSpPr>
              <a:spLocks/>
            </p:cNvSpPr>
            <p:nvPr/>
          </p:nvSpPr>
          <p:spPr>
            <a:xfrm>
              <a:off x="8502849" y="921304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0" name="Шестиугольник 9">
              <a:extLst>
                <a:ext uri="{FF2B5EF4-FFF2-40B4-BE49-F238E27FC236}">
                  <a16:creationId xmlns:a16="http://schemas.microsoft.com/office/drawing/2014/main" id="{1A65E0B2-4270-5343-B4AE-666CC33CF532}"/>
                </a:ext>
              </a:extLst>
            </p:cNvPr>
            <p:cNvSpPr>
              <a:spLocks/>
            </p:cNvSpPr>
            <p:nvPr/>
          </p:nvSpPr>
          <p:spPr>
            <a:xfrm>
              <a:off x="9136128" y="603662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1" name="Шестиугольник 10">
              <a:extLst>
                <a:ext uri="{FF2B5EF4-FFF2-40B4-BE49-F238E27FC236}">
                  <a16:creationId xmlns:a16="http://schemas.microsoft.com/office/drawing/2014/main" id="{7DB928EC-08FC-0442-AE14-6F7880EF78FE}"/>
                </a:ext>
              </a:extLst>
            </p:cNvPr>
            <p:cNvSpPr>
              <a:spLocks/>
            </p:cNvSpPr>
            <p:nvPr/>
          </p:nvSpPr>
          <p:spPr>
            <a:xfrm>
              <a:off x="9800895" y="2236666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2" name="Шестиугольник 11">
              <a:extLst>
                <a:ext uri="{FF2B5EF4-FFF2-40B4-BE49-F238E27FC236}">
                  <a16:creationId xmlns:a16="http://schemas.microsoft.com/office/drawing/2014/main" id="{95B36AC3-2BA3-664E-9A43-8B12FB6B07FB}"/>
                </a:ext>
              </a:extLst>
            </p:cNvPr>
            <p:cNvSpPr>
              <a:spLocks/>
            </p:cNvSpPr>
            <p:nvPr/>
          </p:nvSpPr>
          <p:spPr>
            <a:xfrm>
              <a:off x="10520895" y="2739755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D70ADDF-ABE6-DE4F-821A-C2E66CBE89D1}"/>
              </a:ext>
            </a:extLst>
          </p:cNvPr>
          <p:cNvGrpSpPr/>
          <p:nvPr/>
        </p:nvGrpSpPr>
        <p:grpSpPr>
          <a:xfrm>
            <a:off x="7938841" y="4510319"/>
            <a:ext cx="3081904" cy="2048925"/>
            <a:chOff x="2497001" y="4640126"/>
            <a:chExt cx="2629705" cy="1670201"/>
          </a:xfrm>
          <a:blipFill>
            <a:blip r:embed="rId3"/>
            <a:stretch>
              <a:fillRect/>
            </a:stretch>
          </a:blipFill>
        </p:grpSpPr>
        <p:sp>
          <p:nvSpPr>
            <p:cNvPr id="14" name="Скругленный прямоугольник 13">
              <a:extLst>
                <a:ext uri="{FF2B5EF4-FFF2-40B4-BE49-F238E27FC236}">
                  <a16:creationId xmlns:a16="http://schemas.microsoft.com/office/drawing/2014/main" id="{2FC0E975-052D-F04D-B194-461D54EE92BA}"/>
                </a:ext>
              </a:extLst>
            </p:cNvPr>
            <p:cNvSpPr/>
            <p:nvPr/>
          </p:nvSpPr>
          <p:spPr>
            <a:xfrm>
              <a:off x="3286125" y="4640126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69B47531-50C2-DB4D-BCDE-9485EF66CF3D}"/>
                </a:ext>
              </a:extLst>
            </p:cNvPr>
            <p:cNvSpPr/>
            <p:nvPr/>
          </p:nvSpPr>
          <p:spPr>
            <a:xfrm>
              <a:off x="3770893" y="5051315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BEF9EDA9-FB8C-2945-B87E-68584FB9F4F3}"/>
                </a:ext>
              </a:extLst>
            </p:cNvPr>
            <p:cNvSpPr/>
            <p:nvPr/>
          </p:nvSpPr>
          <p:spPr>
            <a:xfrm>
              <a:off x="4255661" y="4640126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9C4F16E6-81F3-8647-8D42-4CA1CC3DFBDD}"/>
                </a:ext>
              </a:extLst>
            </p:cNvPr>
            <p:cNvSpPr/>
            <p:nvPr/>
          </p:nvSpPr>
          <p:spPr>
            <a:xfrm>
              <a:off x="4726656" y="5051315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8" name="Скругленный прямоугольник 17">
              <a:extLst>
                <a:ext uri="{FF2B5EF4-FFF2-40B4-BE49-F238E27FC236}">
                  <a16:creationId xmlns:a16="http://schemas.microsoft.com/office/drawing/2014/main" id="{56D66B87-D513-8845-B81F-749DCD7DE38D}"/>
                </a:ext>
              </a:extLst>
            </p:cNvPr>
            <p:cNvSpPr/>
            <p:nvPr/>
          </p:nvSpPr>
          <p:spPr>
            <a:xfrm rot="5400000">
              <a:off x="2891563" y="5515715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11820418-985E-1841-A903-38BD36B18EFE}"/>
              </a:ext>
            </a:extLst>
          </p:cNvPr>
          <p:cNvGrpSpPr/>
          <p:nvPr/>
        </p:nvGrpSpPr>
        <p:grpSpPr>
          <a:xfrm>
            <a:off x="3670264" y="3915178"/>
            <a:ext cx="2677111" cy="2633736"/>
            <a:chOff x="1364673" y="4374076"/>
            <a:chExt cx="2292927" cy="2351889"/>
          </a:xfrm>
          <a:blipFill>
            <a:blip r:embed="rId4"/>
            <a:stretch>
              <a:fillRect/>
            </a:stretch>
          </a:blipFill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CE7D0709-C9EA-6C41-A44E-04CE5AB80067}"/>
                </a:ext>
              </a:extLst>
            </p:cNvPr>
            <p:cNvSpPr/>
            <p:nvPr/>
          </p:nvSpPr>
          <p:spPr>
            <a:xfrm>
              <a:off x="1364673" y="4692067"/>
              <a:ext cx="1408490" cy="13522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6F353FB0-0A8D-3B4A-9FB6-AEF895865062}"/>
                </a:ext>
              </a:extLst>
            </p:cNvPr>
            <p:cNvSpPr/>
            <p:nvPr/>
          </p:nvSpPr>
          <p:spPr>
            <a:xfrm>
              <a:off x="2540774" y="4474260"/>
              <a:ext cx="496129" cy="49383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F36F1DB-D590-EB43-814D-C440ECBF7D16}"/>
                </a:ext>
              </a:extLst>
            </p:cNvPr>
            <p:cNvSpPr/>
            <p:nvPr/>
          </p:nvSpPr>
          <p:spPr>
            <a:xfrm>
              <a:off x="2821850" y="4951979"/>
              <a:ext cx="835750" cy="903104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2D4AA09B-F8F6-0A4B-B45A-B0C854ED6BCA}"/>
                </a:ext>
              </a:extLst>
            </p:cNvPr>
            <p:cNvSpPr/>
            <p:nvPr/>
          </p:nvSpPr>
          <p:spPr>
            <a:xfrm>
              <a:off x="2336734" y="5855083"/>
              <a:ext cx="1015626" cy="870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42CB998-2F59-204B-864A-1DCCE530414B}"/>
                </a:ext>
              </a:extLst>
            </p:cNvPr>
            <p:cNvSpPr/>
            <p:nvPr/>
          </p:nvSpPr>
          <p:spPr>
            <a:xfrm>
              <a:off x="2116721" y="4374076"/>
              <a:ext cx="268910" cy="29550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629E86E-10FE-B146-A617-8630707F3C19}"/>
              </a:ext>
            </a:extLst>
          </p:cNvPr>
          <p:cNvGrpSpPr/>
          <p:nvPr/>
        </p:nvGrpSpPr>
        <p:grpSpPr>
          <a:xfrm>
            <a:off x="446318" y="4271278"/>
            <a:ext cx="2408989" cy="2240700"/>
            <a:chOff x="446319" y="4735428"/>
            <a:chExt cx="2004546" cy="1776549"/>
          </a:xfrm>
          <a:blipFill>
            <a:blip r:embed="rId5"/>
            <a:stretch>
              <a:fillRect/>
            </a:stretch>
          </a:blipFill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0257EED2-29EA-594B-84F2-643AA5182060}"/>
                </a:ext>
              </a:extLst>
            </p:cNvPr>
            <p:cNvSpPr/>
            <p:nvPr/>
          </p:nvSpPr>
          <p:spPr>
            <a:xfrm>
              <a:off x="446319" y="5624984"/>
              <a:ext cx="942333" cy="88699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86C714BE-A97B-8843-9A06-8F8E4A732782}"/>
                </a:ext>
              </a:extLst>
            </p:cNvPr>
            <p:cNvSpPr/>
            <p:nvPr/>
          </p:nvSpPr>
          <p:spPr>
            <a:xfrm>
              <a:off x="1508532" y="5624983"/>
              <a:ext cx="942333" cy="88699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72FDCB03-7117-4841-B2C6-92804B179A1A}"/>
                </a:ext>
              </a:extLst>
            </p:cNvPr>
            <p:cNvSpPr/>
            <p:nvPr/>
          </p:nvSpPr>
          <p:spPr>
            <a:xfrm>
              <a:off x="744078" y="5190186"/>
              <a:ext cx="427178" cy="3535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3D101F9C-A968-2F43-8910-DB8396523015}"/>
                </a:ext>
              </a:extLst>
            </p:cNvPr>
            <p:cNvSpPr/>
            <p:nvPr/>
          </p:nvSpPr>
          <p:spPr>
            <a:xfrm>
              <a:off x="1227548" y="5190185"/>
              <a:ext cx="427178" cy="3535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759FAE3-6561-EE45-BEB4-E63331C2752A}"/>
                </a:ext>
              </a:extLst>
            </p:cNvPr>
            <p:cNvSpPr/>
            <p:nvPr/>
          </p:nvSpPr>
          <p:spPr>
            <a:xfrm>
              <a:off x="1706117" y="5190184"/>
              <a:ext cx="427178" cy="3535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704B242C-5E04-5641-A220-E7E985DC9ACB}"/>
                </a:ext>
              </a:extLst>
            </p:cNvPr>
            <p:cNvSpPr/>
            <p:nvPr/>
          </p:nvSpPr>
          <p:spPr>
            <a:xfrm>
              <a:off x="1010931" y="4735428"/>
              <a:ext cx="840284" cy="3535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14246620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Чому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саме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такі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галузі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D268-13EB-D147-AF5B-169FC99060C3}"/>
              </a:ext>
            </a:extLst>
          </p:cNvPr>
          <p:cNvSpPr txBox="1"/>
          <p:nvPr/>
        </p:nvSpPr>
        <p:spPr>
          <a:xfrm>
            <a:off x="370984" y="1221517"/>
            <a:ext cx="8386649" cy="22467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Успіху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галузях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сприяли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людські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вирішувати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цивілізаціях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досягнення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особливо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геометрії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оскільки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вона буле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дуже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будівництва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230FD-6B80-F941-B813-C22298F8BE28}"/>
              </a:ext>
            </a:extLst>
          </p:cNvPr>
          <p:cNvSpPr txBox="1"/>
          <p:nvPr/>
        </p:nvSpPr>
        <p:spPr>
          <a:xfrm>
            <a:off x="5401436" y="4005386"/>
            <a:ext cx="5244204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Також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окрім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цього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люди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турбувались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своє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здоров’я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Отже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розвиток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необхідністю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0B9FA0F-1E70-C142-8F1C-1648E1647EBC}"/>
              </a:ext>
            </a:extLst>
          </p:cNvPr>
          <p:cNvGrpSpPr/>
          <p:nvPr/>
        </p:nvGrpSpPr>
        <p:grpSpPr>
          <a:xfrm>
            <a:off x="370984" y="3788282"/>
            <a:ext cx="4020712" cy="2393598"/>
            <a:chOff x="914400" y="4391751"/>
            <a:chExt cx="1754211" cy="1790127"/>
          </a:xfrm>
          <a:blipFill>
            <a:blip r:embed="rId2"/>
            <a:stretch>
              <a:fillRect/>
            </a:stretch>
          </a:blipFill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F2290E30-CEEE-C944-ADE2-AB80A28EA212}"/>
                </a:ext>
              </a:extLst>
            </p:cNvPr>
            <p:cNvSpPr/>
            <p:nvPr/>
          </p:nvSpPr>
          <p:spPr>
            <a:xfrm>
              <a:off x="914400" y="4913327"/>
              <a:ext cx="360609" cy="74697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914D0005-7CAF-1E47-A0EE-5A46454DF950}"/>
                </a:ext>
              </a:extLst>
            </p:cNvPr>
            <p:cNvSpPr/>
            <p:nvPr/>
          </p:nvSpPr>
          <p:spPr>
            <a:xfrm>
              <a:off x="1378934" y="4913327"/>
              <a:ext cx="360609" cy="74697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3" name="Скругленный прямоугольник 12">
              <a:extLst>
                <a:ext uri="{FF2B5EF4-FFF2-40B4-BE49-F238E27FC236}">
                  <a16:creationId xmlns:a16="http://schemas.microsoft.com/office/drawing/2014/main" id="{45506552-5D6A-844D-8914-5FAE33532941}"/>
                </a:ext>
              </a:extLst>
            </p:cNvPr>
            <p:cNvSpPr/>
            <p:nvPr/>
          </p:nvSpPr>
          <p:spPr>
            <a:xfrm>
              <a:off x="1843468" y="4913327"/>
              <a:ext cx="360609" cy="74697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E07EF1DD-0060-1F46-8C6C-37B8D8F9FD08}"/>
                </a:ext>
              </a:extLst>
            </p:cNvPr>
            <p:cNvSpPr/>
            <p:nvPr/>
          </p:nvSpPr>
          <p:spPr>
            <a:xfrm rot="5400000">
              <a:off x="1611200" y="5124469"/>
              <a:ext cx="360609" cy="175420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387EEE3C-DB1C-CF45-AEAE-FE87F4C07140}"/>
                </a:ext>
              </a:extLst>
            </p:cNvPr>
            <p:cNvSpPr/>
            <p:nvPr/>
          </p:nvSpPr>
          <p:spPr>
            <a:xfrm>
              <a:off x="2308002" y="4391751"/>
              <a:ext cx="360609" cy="126855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BED4B927-B731-B84E-B7D8-D23731262FA4}"/>
                </a:ext>
              </a:extLst>
            </p:cNvPr>
            <p:cNvSpPr/>
            <p:nvPr/>
          </p:nvSpPr>
          <p:spPr>
            <a:xfrm rot="5400000">
              <a:off x="1378933" y="3927218"/>
              <a:ext cx="360609" cy="128967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B257F4E-A75B-184B-9F89-4028B7A88FEA}"/>
              </a:ext>
            </a:extLst>
          </p:cNvPr>
          <p:cNvGrpSpPr/>
          <p:nvPr/>
        </p:nvGrpSpPr>
        <p:grpSpPr>
          <a:xfrm>
            <a:off x="9169758" y="540914"/>
            <a:ext cx="2756592" cy="2927372"/>
            <a:chOff x="9684913" y="321972"/>
            <a:chExt cx="1792664" cy="3146314"/>
          </a:xfrm>
          <a:blipFill>
            <a:blip r:embed="rId3"/>
            <a:stretch>
              <a:fillRect/>
            </a:stretch>
          </a:blipFill>
        </p:grpSpPr>
        <p:sp>
          <p:nvSpPr>
            <p:cNvPr id="19" name="Прямоугольный треугольник 18">
              <a:extLst>
                <a:ext uri="{FF2B5EF4-FFF2-40B4-BE49-F238E27FC236}">
                  <a16:creationId xmlns:a16="http://schemas.microsoft.com/office/drawing/2014/main" id="{0988FCFB-BE27-054E-B5A7-47854C41BFA9}"/>
                </a:ext>
              </a:extLst>
            </p:cNvPr>
            <p:cNvSpPr/>
            <p:nvPr/>
          </p:nvSpPr>
          <p:spPr>
            <a:xfrm>
              <a:off x="9684913" y="1004552"/>
              <a:ext cx="798490" cy="2463734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ый треугольник 19">
              <a:extLst>
                <a:ext uri="{FF2B5EF4-FFF2-40B4-BE49-F238E27FC236}">
                  <a16:creationId xmlns:a16="http://schemas.microsoft.com/office/drawing/2014/main" id="{D8D05855-BDDE-E645-8465-D58A221AA884}"/>
                </a:ext>
              </a:extLst>
            </p:cNvPr>
            <p:cNvSpPr/>
            <p:nvPr/>
          </p:nvSpPr>
          <p:spPr>
            <a:xfrm rot="10800000">
              <a:off x="9847150" y="901522"/>
              <a:ext cx="798490" cy="2463734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2" name="Треугольник 21">
              <a:extLst>
                <a:ext uri="{FF2B5EF4-FFF2-40B4-BE49-F238E27FC236}">
                  <a16:creationId xmlns:a16="http://schemas.microsoft.com/office/drawing/2014/main" id="{959F096D-0335-E44E-AAD5-6D5F4B5D7DE6}"/>
                </a:ext>
              </a:extLst>
            </p:cNvPr>
            <p:cNvSpPr/>
            <p:nvPr/>
          </p:nvSpPr>
          <p:spPr>
            <a:xfrm>
              <a:off x="9684913" y="321972"/>
              <a:ext cx="960727" cy="425003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3" name="Треугольник 22">
              <a:extLst>
                <a:ext uri="{FF2B5EF4-FFF2-40B4-BE49-F238E27FC236}">
                  <a16:creationId xmlns:a16="http://schemas.microsoft.com/office/drawing/2014/main" id="{CCE5AF00-CF2C-6C44-A107-8B501B05C560}"/>
                </a:ext>
              </a:extLst>
            </p:cNvPr>
            <p:cNvSpPr/>
            <p:nvPr/>
          </p:nvSpPr>
          <p:spPr>
            <a:xfrm rot="5400000">
              <a:off x="9819456" y="1707135"/>
              <a:ext cx="2618281" cy="697961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12880946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58" y="1493949"/>
            <a:ext cx="10006884" cy="3361385"/>
          </a:xfrm>
        </p:spPr>
        <p:txBody>
          <a:bodyPr>
            <a:normAutofit/>
          </a:bodyPr>
          <a:lstStyle/>
          <a:p>
            <a:pPr algn="ctr"/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Чи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пов’язане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накопичення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наукових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знань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розвитком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UA" sz="4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1002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uk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 Єгипет</a:t>
            </a:r>
            <a:endParaRPr lang="ru-UA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265650" y="1405378"/>
            <a:ext cx="5581358" cy="4047243"/>
          </a:xfrm>
          <a:prstGeom prst="rect">
            <a:avLst/>
          </a:prstGeom>
          <a:gradFill>
            <a:gsLst>
              <a:gs pos="0">
                <a:srgbClr val="D3E78E"/>
              </a:gs>
              <a:gs pos="100000">
                <a:srgbClr val="FFFF00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рівень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техніки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Єгипті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судити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текстах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малюнках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папірусах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рельєфам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стінах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гробниць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саркофагів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так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далі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Економіка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Стародавнього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Єгипту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заснована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рослинництві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тому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багато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розвивалося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галузі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Что выращивали античные земледельцы?">
            <a:extLst>
              <a:ext uri="{FF2B5EF4-FFF2-40B4-BE49-F238E27FC236}">
                <a16:creationId xmlns:a16="http://schemas.microsoft.com/office/drawing/2014/main" id="{580C536F-E673-E24F-A15A-70D5B97FF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911" y="403996"/>
            <a:ext cx="3335986" cy="3025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Как египетские пирамиды стали причиной экономического кризиса в Древнем  Царстве">
            <a:extLst>
              <a:ext uri="{FF2B5EF4-FFF2-40B4-BE49-F238E27FC236}">
                <a16:creationId xmlns:a16="http://schemas.microsoft.com/office/drawing/2014/main" id="{F998AA1F-46D4-0B40-BF0E-74BE7EC7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994" y="3747588"/>
            <a:ext cx="4065431" cy="270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00836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Стародавня</a:t>
            </a:r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Індія</a:t>
            </a:r>
            <a:endParaRPr lang="ru-UA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5048519" y="1308911"/>
            <a:ext cx="6697012" cy="26776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мистецтво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кораблеводіння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засновано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річці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Сінд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6000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років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тому. Там же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винайдена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тригонометрія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основа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навігації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відкритому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морі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Багата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досягненнями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6" name="Picture 4" descr="Древние индийские мореходы на Великой муссонной дорог">
            <a:extLst>
              <a:ext uri="{FF2B5EF4-FFF2-40B4-BE49-F238E27FC236}">
                <a16:creationId xmlns:a16="http://schemas.microsoft.com/office/drawing/2014/main" id="{7756E391-6E5C-6E41-8B01-5FC713FA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8" y="1113035"/>
            <a:ext cx="3950412" cy="267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181004-6AE8-4D48-A8DD-2741E7CC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257" y="4393956"/>
            <a:ext cx="2798191" cy="219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8" name="Picture 6" descr="Сушрута - врач Древней Индии. Роберт Том — MEDSTEG медицинские решения 🔴">
            <a:extLst>
              <a:ext uri="{FF2B5EF4-FFF2-40B4-BE49-F238E27FC236}">
                <a16:creationId xmlns:a16="http://schemas.microsoft.com/office/drawing/2014/main" id="{ACC102B2-44E2-EA42-906B-1180525D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35" y="4155561"/>
            <a:ext cx="3199162" cy="2439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23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Цивілізація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Давнього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Китаю</a:t>
            </a:r>
            <a:endParaRPr lang="ru-UA" dirty="0">
              <a:solidFill>
                <a:srgbClr val="92D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422501" y="2016395"/>
            <a:ext cx="4162378" cy="310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Технічний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прогрес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спостерігався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будівництві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передусім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гідроспоруд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Інтенсивно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прокладалися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іригаційні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канали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внутрішні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водні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шляхи.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 descr="Бронза в Древнем Китае | Всё о цветных металлах и сплавах (бронза, медь,  латунь и др)">
            <a:extLst>
              <a:ext uri="{FF2B5EF4-FFF2-40B4-BE49-F238E27FC236}">
                <a16:creationId xmlns:a16="http://schemas.microsoft.com/office/drawing/2014/main" id="{15C9484D-AC3A-6F47-88B5-A5964006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37" y="1046080"/>
            <a:ext cx="2678579" cy="2382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Боевые корабли древнего Китая 200 г. до н.э. -1413 г. н.э. [С Иванов] (fb2)  читать онлайн | КулЛиб - Классная библиотека! Скачать книги бесплатно">
            <a:extLst>
              <a:ext uri="{FF2B5EF4-FFF2-40B4-BE49-F238E27FC236}">
                <a16:creationId xmlns:a16="http://schemas.microsoft.com/office/drawing/2014/main" id="{00F5E2B6-F604-924C-A9E4-3B417554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335" y="844418"/>
            <a:ext cx="3335408" cy="245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Великая Китайская стена – самое большое творение человеческих рук | Progress">
            <a:extLst>
              <a:ext uri="{FF2B5EF4-FFF2-40B4-BE49-F238E27FC236}">
                <a16:creationId xmlns:a16="http://schemas.microsoft.com/office/drawing/2014/main" id="{73C649EF-B8E7-8A4C-819E-D6AD45A8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15" y="3757095"/>
            <a:ext cx="5471372" cy="27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398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Месопотамія</a:t>
            </a:r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Межиріччя</a:t>
            </a:r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UA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5988676" y="1584100"/>
            <a:ext cx="5847010" cy="39703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Техніка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Месопотамії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розвивалися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першу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чергу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напрямі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вдосконалення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озброєння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оскільки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вирішальна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битви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де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вирішувалися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іригаційного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господарства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держав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мають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розпорядженні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сталеве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озброєння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бойові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колісниці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потужні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облогові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знаряддя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 descr="Древняя Месопотамия. Школьный путеводитель | Борис Деревенский | страница 6  | LoveRead.ec - читать книги онлайн бесплатно">
            <a:extLst>
              <a:ext uri="{FF2B5EF4-FFF2-40B4-BE49-F238E27FC236}">
                <a16:creationId xmlns:a16="http://schemas.microsoft.com/office/drawing/2014/main" id="{C4FD1342-0B8D-694D-A4C6-A008B77A8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34" y="1149708"/>
            <a:ext cx="2393777" cy="2279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Архитектура древней Месопотамии и Двуречья">
            <a:extLst>
              <a:ext uri="{FF2B5EF4-FFF2-40B4-BE49-F238E27FC236}">
                <a16:creationId xmlns:a16="http://schemas.microsoft.com/office/drawing/2014/main" id="{1BAEC6D4-4735-C94E-B077-755F1E1E4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65" y="4061887"/>
            <a:ext cx="3485613" cy="2486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МЕСОПОТАМИЯ, ДРЕВНЯЯ ЦИВИЛИЗАЦИЯ | Энциклопедия Кругосвет">
            <a:extLst>
              <a:ext uri="{FF2B5EF4-FFF2-40B4-BE49-F238E27FC236}">
                <a16:creationId xmlns:a16="http://schemas.microsoft.com/office/drawing/2014/main" id="{F91D8BFA-BB6D-2E45-80AC-5B4CE049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86" y="2121434"/>
            <a:ext cx="2016703" cy="134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6680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Письмо і числа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D268-13EB-D147-AF5B-169FC99060C3}"/>
              </a:ext>
            </a:extLst>
          </p:cNvPr>
          <p:cNvSpPr txBox="1"/>
          <p:nvPr/>
        </p:nvSpPr>
        <p:spPr>
          <a:xfrm>
            <a:off x="370984" y="1221517"/>
            <a:ext cx="11271517" cy="13849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Писемність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найважливішою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складовою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частиною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будь-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народу. Вона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виникає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тоді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коли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соціально-економічного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культурного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суспільства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з'являється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потреба.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230FD-6B80-F941-B813-C22298F8BE28}"/>
              </a:ext>
            </a:extLst>
          </p:cNvPr>
          <p:cNvSpPr txBox="1"/>
          <p:nvPr/>
        </p:nvSpPr>
        <p:spPr>
          <a:xfrm>
            <a:off x="370984" y="3120113"/>
            <a:ext cx="5244204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Великим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прогресом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винайдення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«цифр».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2E56B8-28A9-FC4E-B0AB-776A292D9A7E}"/>
              </a:ext>
            </a:extLst>
          </p:cNvPr>
          <p:cNvSpPr txBox="1"/>
          <p:nvPr/>
        </p:nvSpPr>
        <p:spPr>
          <a:xfrm>
            <a:off x="370984" y="4587821"/>
            <a:ext cx="5244204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Завдяки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письму і числам почали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розвиватися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науки, 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отже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збільшилася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винаходів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 descr="Древние числа и цифры. Центр одаренных детей">
            <a:extLst>
              <a:ext uri="{FF2B5EF4-FFF2-40B4-BE49-F238E27FC236}">
                <a16:creationId xmlns:a16="http://schemas.microsoft.com/office/drawing/2014/main" id="{32AE9CC8-A69B-9D47-99AD-8DC9C97F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95" y="3174572"/>
            <a:ext cx="5477836" cy="28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817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58" y="1493949"/>
            <a:ext cx="10006884" cy="3361385"/>
          </a:xfrm>
        </p:spPr>
        <p:txBody>
          <a:bodyPr>
            <a:normAutofit/>
          </a:bodyPr>
          <a:lstStyle/>
          <a:p>
            <a:pPr algn="ctr"/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Специфіка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кожної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цивілізацій</a:t>
            </a:r>
            <a:endParaRPr lang="ru-UA" sz="4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927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uk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 Єгипет</a:t>
            </a:r>
            <a:endParaRPr lang="ru-UA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4" name="Picture 2" descr="Исторический анализ timeline | Timetoast timelines">
            <a:extLst>
              <a:ext uri="{FF2B5EF4-FFF2-40B4-BE49-F238E27FC236}">
                <a16:creationId xmlns:a16="http://schemas.microsoft.com/office/drawing/2014/main" id="{736BF911-B5D8-3E47-9CA1-D0C9C60B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7" y="1045335"/>
            <a:ext cx="2981802" cy="223985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Измерение времени">
            <a:extLst>
              <a:ext uri="{FF2B5EF4-FFF2-40B4-BE49-F238E27FC236}">
                <a16:creationId xmlns:a16="http://schemas.microsoft.com/office/drawing/2014/main" id="{1B81EA5E-44DA-6145-94AA-ECCCE66F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63" y="3699456"/>
            <a:ext cx="3187700" cy="254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Математика в Древнем Египте - Математика">
            <a:extLst>
              <a:ext uri="{FF2B5EF4-FFF2-40B4-BE49-F238E27FC236}">
                <a16:creationId xmlns:a16="http://schemas.microsoft.com/office/drawing/2014/main" id="{B639F351-FC93-254E-B00A-781634AE8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14" y="999158"/>
            <a:ext cx="2826913" cy="233220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Календарь в Древнем Египте - Энциклопедия Древнего Египта">
            <a:extLst>
              <a:ext uri="{FF2B5EF4-FFF2-40B4-BE49-F238E27FC236}">
                <a16:creationId xmlns:a16="http://schemas.microsoft.com/office/drawing/2014/main" id="{16C38DDF-717F-C644-9E08-B4DFC994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273" y="3523802"/>
            <a:ext cx="2895323" cy="289130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В Египте мумифицировать тела стали на 1000 лет раньше, чем считалось ранее  - NVL">
            <a:extLst>
              <a:ext uri="{FF2B5EF4-FFF2-40B4-BE49-F238E27FC236}">
                <a16:creationId xmlns:a16="http://schemas.microsoft.com/office/drawing/2014/main" id="{5E012AFB-370F-C24C-B5C1-9D8F0FA7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04" y="999158"/>
            <a:ext cx="3331514" cy="20501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396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Стародавня</a:t>
            </a:r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Індія</a:t>
            </a:r>
            <a:endParaRPr lang="ru-UA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6" name="Picture 2" descr="Ньяя">
            <a:extLst>
              <a:ext uri="{FF2B5EF4-FFF2-40B4-BE49-F238E27FC236}">
                <a16:creationId xmlns:a16="http://schemas.microsoft.com/office/drawing/2014/main" id="{8B31DAE1-1FE1-8947-8989-C1BCC07F9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50" y="1169026"/>
            <a:ext cx="2400277" cy="26833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Позиційні системи нумерації – Цікавинки для допитливих, навчальні матеріали">
            <a:extLst>
              <a:ext uri="{FF2B5EF4-FFF2-40B4-BE49-F238E27FC236}">
                <a16:creationId xmlns:a16="http://schemas.microsoft.com/office/drawing/2014/main" id="{0CA09528-EF99-954E-86F3-F542C27F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34" y="4261161"/>
            <a:ext cx="3513574" cy="231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Чего вы не знаете о медицине древнего мира: Индия | Здоровея | Яндекс Дзен">
            <a:extLst>
              <a:ext uri="{FF2B5EF4-FFF2-40B4-BE49-F238E27FC236}">
                <a16:creationId xmlns:a16="http://schemas.microsoft.com/office/drawing/2014/main" id="{9E06A5EA-667A-A445-B37D-CDDB1FD5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94" y="1465419"/>
            <a:ext cx="4441119" cy="196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История медицины и фармации">
            <a:extLst>
              <a:ext uri="{FF2B5EF4-FFF2-40B4-BE49-F238E27FC236}">
                <a16:creationId xmlns:a16="http://schemas.microsoft.com/office/drawing/2014/main" id="{647B4F81-B85C-1D44-AD80-685D1A67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93" y="4036842"/>
            <a:ext cx="3924300" cy="249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Медицина Древней Индии: исторические факты, особенности">
            <a:extLst>
              <a:ext uri="{FF2B5EF4-FFF2-40B4-BE49-F238E27FC236}">
                <a16:creationId xmlns:a16="http://schemas.microsoft.com/office/drawing/2014/main" id="{BF8FFB6F-3F81-F146-A6D7-B8D0C4BBD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41" y="1228786"/>
            <a:ext cx="33782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975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uk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у Стародавньому Єгипті</a:t>
            </a:r>
            <a:r>
              <a:rPr lang="ru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UA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524815" y="2095979"/>
            <a:ext cx="4304762" cy="3579906"/>
          </a:xfrm>
          <a:prstGeom prst="rect">
            <a:avLst/>
          </a:prstGeom>
          <a:gradFill>
            <a:gsLst>
              <a:gs pos="0">
                <a:srgbClr val="D3E78E"/>
              </a:gs>
              <a:gs pos="100000">
                <a:srgbClr val="FFFF00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Давні єгиптяни досягли значних успіхів в медицині – існували зубні лікарі, окулісти, хірурги та ін. За допомогою набору медичних інструментів єгипетські хірурги робили складні операції.</a:t>
            </a:r>
          </a:p>
        </p:txBody>
      </p:sp>
      <p:pic>
        <p:nvPicPr>
          <p:cNvPr id="2050" name="Picture 2" descr="История медицины Древнего Египта">
            <a:extLst>
              <a:ext uri="{FF2B5EF4-FFF2-40B4-BE49-F238E27FC236}">
                <a16:creationId xmlns:a16="http://schemas.microsoft.com/office/drawing/2014/main" id="{503465E6-D414-AC4E-8B9D-848B27BF2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91" y="1084911"/>
            <a:ext cx="3490175" cy="261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Антибиотики в Древнем Египте">
            <a:extLst>
              <a:ext uri="{FF2B5EF4-FFF2-40B4-BE49-F238E27FC236}">
                <a16:creationId xmlns:a16="http://schemas.microsoft.com/office/drawing/2014/main" id="{285FEE98-0FF0-3548-82A1-BD9FD982F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02" y="3885932"/>
            <a:ext cx="3560583" cy="237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059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Давній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Китай</a:t>
            </a:r>
            <a:endParaRPr lang="ru-UA" dirty="0">
              <a:solidFill>
                <a:srgbClr val="92D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78" name="Picture 2" descr="Древний китайский детектор землетрясений, который озадачивает современных  исследователей | Пикабу">
            <a:extLst>
              <a:ext uri="{FF2B5EF4-FFF2-40B4-BE49-F238E27FC236}">
                <a16:creationId xmlns:a16="http://schemas.microsoft.com/office/drawing/2014/main" id="{7EA4D744-D5C3-204A-8E87-63CA4D0E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5" y="1058510"/>
            <a:ext cx="3471817" cy="2760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Астрономія у Стародавньому Китаї — Вікіпедія">
            <a:extLst>
              <a:ext uri="{FF2B5EF4-FFF2-40B4-BE49-F238E27FC236}">
                <a16:creationId xmlns:a16="http://schemas.microsoft.com/office/drawing/2014/main" id="{A888027C-02CD-E547-9C64-7D1EC43B4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53" y="4142704"/>
            <a:ext cx="2379077" cy="23890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Математика в Древнем Китае — Википедия">
            <a:extLst>
              <a:ext uri="{FF2B5EF4-FFF2-40B4-BE49-F238E27FC236}">
                <a16:creationId xmlns:a16="http://schemas.microsoft.com/office/drawing/2014/main" id="{0E5F4862-C579-2044-AB90-A09F1379B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88" y="1246478"/>
            <a:ext cx="4011122" cy="218252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Математики древнего Китая">
            <a:extLst>
              <a:ext uri="{FF2B5EF4-FFF2-40B4-BE49-F238E27FC236}">
                <a16:creationId xmlns:a16="http://schemas.microsoft.com/office/drawing/2014/main" id="{7F9EE879-0FE0-6642-B081-EB9024E8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49" y="3773956"/>
            <a:ext cx="3072327" cy="251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Стоматологические открытия из древнего Китая (1872) - Стоматология -  Новости и статьи по стоматологии - Профессиональный стоматологический  портал (сайт) «Клуб стоматологов»">
            <a:extLst>
              <a:ext uri="{FF2B5EF4-FFF2-40B4-BE49-F238E27FC236}">
                <a16:creationId xmlns:a16="http://schemas.microsoft.com/office/drawing/2014/main" id="{ED9C36C6-D514-FB45-AEBF-8C74F8EF7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625" y="756678"/>
            <a:ext cx="28575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2882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Межиріччя</a:t>
            </a:r>
            <a:endParaRPr lang="ru-UA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 descr="Математика в Месопотамии, Древнем Китае и Древней Индии">
            <a:extLst>
              <a:ext uri="{FF2B5EF4-FFF2-40B4-BE49-F238E27FC236}">
                <a16:creationId xmlns:a16="http://schemas.microsoft.com/office/drawing/2014/main" id="{5331AA0F-44FC-5548-AC14-508EB37E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0" y="1133341"/>
            <a:ext cx="3117939" cy="25592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История астрологии. Часть II. Астрология в Древней Месопотамии | Астрология  21 века">
            <a:extLst>
              <a:ext uri="{FF2B5EF4-FFF2-40B4-BE49-F238E27FC236}">
                <a16:creationId xmlns:a16="http://schemas.microsoft.com/office/drawing/2014/main" id="{FC21AA57-9D38-504C-97CF-DFE71B1F4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39" y="4204517"/>
            <a:ext cx="4037706" cy="22684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Зарождение научных знаний в Месопотамии. Шумер. Вавилон. Ассирия: 5000 лет  истории">
            <a:extLst>
              <a:ext uri="{FF2B5EF4-FFF2-40B4-BE49-F238E27FC236}">
                <a16:creationId xmlns:a16="http://schemas.microsoft.com/office/drawing/2014/main" id="{C42C751D-8CE5-3043-A7B9-3D36B381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54" y="385026"/>
            <a:ext cx="23749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История математики: шумерская арифметика">
            <a:extLst>
              <a:ext uri="{FF2B5EF4-FFF2-40B4-BE49-F238E27FC236}">
                <a16:creationId xmlns:a16="http://schemas.microsoft.com/office/drawing/2014/main" id="{C93F8440-F51D-8648-9AAA-C815822B6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54" y="4001114"/>
            <a:ext cx="4350019" cy="267526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Архитектура Месопотамии: шедевры исчезнувшей цивилизации">
            <a:extLst>
              <a:ext uri="{FF2B5EF4-FFF2-40B4-BE49-F238E27FC236}">
                <a16:creationId xmlns:a16="http://schemas.microsoft.com/office/drawing/2014/main" id="{CD37D1A5-13F3-CF45-81EE-CB22A9C6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14" y="385026"/>
            <a:ext cx="25146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8606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D268-13EB-D147-AF5B-169FC99060C3}"/>
              </a:ext>
            </a:extLst>
          </p:cNvPr>
          <p:cNvSpPr txBox="1"/>
          <p:nvPr/>
        </p:nvSpPr>
        <p:spPr>
          <a:xfrm>
            <a:off x="370984" y="1221517"/>
            <a:ext cx="10318481" cy="45243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Отже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цивілізації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Китаю,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Межиріччя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Єгипту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продемонстрували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доволі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високий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розвиток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науки, як для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свого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часу та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вплинули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розвиток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наук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інших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цивілізацій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801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ЛІТЕРАТУРИ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78266-EBD5-A044-9949-4FF5CD99CC1C}"/>
              </a:ext>
            </a:extLst>
          </p:cNvPr>
          <p:cNvSpPr txBox="1"/>
          <p:nvPr/>
        </p:nvSpPr>
        <p:spPr>
          <a:xfrm>
            <a:off x="795269" y="1392584"/>
            <a:ext cx="792372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Джеймс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Торп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Древние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изобретения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-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Минск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Попурри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1997. - С. 402.</a:t>
            </a:r>
          </a:p>
          <a:p>
            <a:endParaRPr lang="ru-UA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Боголюбов А.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Механика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человечества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/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Николаевич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Боголюбов. - М.: Наука, 1978. - С. 55.</a:t>
            </a:r>
          </a:p>
          <a:p>
            <a:endParaRPr lang="ru-UA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Древнего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Востока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Учеб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для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студ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вузов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 [А.А.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Вигасин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М.А.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Дандамаев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М.В. Крюков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.];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ред. В.И.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Кузищина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- 3-е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изд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перераб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доп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- М.: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Высшая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школа, 2003. - С. 398.</a:t>
            </a:r>
            <a:endParaRPr lang="ru-UA" sz="28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4727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E9043-6B99-924B-B940-8F8BC328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UA" sz="8000" dirty="0"/>
              <a:t>ДЯКУЄМО ЗА УВАГУ!!!</a:t>
            </a:r>
          </a:p>
        </p:txBody>
      </p:sp>
    </p:spTree>
    <p:extLst>
      <p:ext uri="{BB962C8B-B14F-4D97-AF65-F5344CB8AC3E}">
        <p14:creationId xmlns:p14="http://schemas.microsoft.com/office/powerpoint/2010/main" val="107109898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D268-13EB-D147-AF5B-169FC99060C3}"/>
              </a:ext>
            </a:extLst>
          </p:cNvPr>
          <p:cNvSpPr txBox="1"/>
          <p:nvPr/>
        </p:nvSpPr>
        <p:spPr>
          <a:xfrm>
            <a:off x="370984" y="1221517"/>
            <a:ext cx="1031848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В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якій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цивілізації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зʼявився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компас:</a:t>
            </a:r>
            <a:endParaRPr lang="ru-UA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BF84-DC77-6643-987A-9BA359DF53D1}"/>
              </a:ext>
            </a:extLst>
          </p:cNvPr>
          <p:cNvSpPr txBox="1"/>
          <p:nvPr/>
        </p:nvSpPr>
        <p:spPr>
          <a:xfrm>
            <a:off x="3704822" y="2562895"/>
            <a:ext cx="72164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Китай</a:t>
            </a:r>
          </a:p>
          <a:p>
            <a:pPr marL="342900" indent="-3429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Єгипет</a:t>
            </a:r>
          </a:p>
          <a:p>
            <a:pPr marL="342900" indent="-3429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Індія</a:t>
            </a:r>
          </a:p>
          <a:p>
            <a:pPr marL="342900" indent="-3429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Межіріччя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79300C-B698-7745-9F62-7170B604902A}"/>
              </a:ext>
            </a:extLst>
          </p:cNvPr>
          <p:cNvSpPr/>
          <p:nvPr/>
        </p:nvSpPr>
        <p:spPr>
          <a:xfrm>
            <a:off x="3606085" y="2665927"/>
            <a:ext cx="4378816" cy="763073"/>
          </a:xfrm>
          <a:prstGeom prst="rect">
            <a:avLst/>
          </a:prstGeom>
          <a:solidFill>
            <a:srgbClr val="FFFF00">
              <a:alpha val="4926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11324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D268-13EB-D147-AF5B-169FC99060C3}"/>
              </a:ext>
            </a:extLst>
          </p:cNvPr>
          <p:cNvSpPr txBox="1"/>
          <p:nvPr/>
        </p:nvSpPr>
        <p:spPr>
          <a:xfrm>
            <a:off x="370984" y="1221517"/>
            <a:ext cx="10318481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В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створили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перетворились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арабські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цифри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U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BF84-DC77-6643-987A-9BA359DF53D1}"/>
              </a:ext>
            </a:extLst>
          </p:cNvPr>
          <p:cNvSpPr txBox="1"/>
          <p:nvPr/>
        </p:nvSpPr>
        <p:spPr>
          <a:xfrm>
            <a:off x="3704822" y="2562895"/>
            <a:ext cx="72164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Китай</a:t>
            </a:r>
          </a:p>
          <a:p>
            <a:pPr marL="342900" indent="-3429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Єгипет</a:t>
            </a:r>
          </a:p>
          <a:p>
            <a:pPr marL="342900" indent="-3429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Індія</a:t>
            </a:r>
          </a:p>
          <a:p>
            <a:pPr marL="342900" indent="-3429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Межіріччя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79300C-B698-7745-9F62-7170B604902A}"/>
              </a:ext>
            </a:extLst>
          </p:cNvPr>
          <p:cNvSpPr/>
          <p:nvPr/>
        </p:nvSpPr>
        <p:spPr>
          <a:xfrm>
            <a:off x="3528812" y="4313045"/>
            <a:ext cx="4378816" cy="763073"/>
          </a:xfrm>
          <a:prstGeom prst="rect">
            <a:avLst/>
          </a:prstGeom>
          <a:solidFill>
            <a:srgbClr val="FFFF00">
              <a:alpha val="4926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124234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D268-13EB-D147-AF5B-169FC99060C3}"/>
              </a:ext>
            </a:extLst>
          </p:cNvPr>
          <p:cNvSpPr txBox="1"/>
          <p:nvPr/>
        </p:nvSpPr>
        <p:spPr>
          <a:xfrm>
            <a:off x="370984" y="1221517"/>
            <a:ext cx="1031848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В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якій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цивілізації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винайшли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сонячний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водяний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годинники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U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3BF84-DC77-6643-987A-9BA359DF53D1}"/>
              </a:ext>
            </a:extLst>
          </p:cNvPr>
          <p:cNvSpPr txBox="1"/>
          <p:nvPr/>
        </p:nvSpPr>
        <p:spPr>
          <a:xfrm>
            <a:off x="3704822" y="2562895"/>
            <a:ext cx="72164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Китай</a:t>
            </a:r>
          </a:p>
          <a:p>
            <a:pPr marL="342900" indent="-3429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Єгипет</a:t>
            </a:r>
          </a:p>
          <a:p>
            <a:pPr marL="342900" indent="-3429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Індія</a:t>
            </a:r>
          </a:p>
          <a:p>
            <a:pPr marL="342900" indent="-342900">
              <a:buFont typeface="+mj-lt"/>
              <a:buAutoNum type="alphaLcParenR"/>
            </a:pPr>
            <a:r>
              <a:rPr lang="ru-UA" sz="5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Межіріччя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79300C-B698-7745-9F62-7170B604902A}"/>
              </a:ext>
            </a:extLst>
          </p:cNvPr>
          <p:cNvSpPr/>
          <p:nvPr/>
        </p:nvSpPr>
        <p:spPr>
          <a:xfrm>
            <a:off x="3580327" y="3507982"/>
            <a:ext cx="4378816" cy="763073"/>
          </a:xfrm>
          <a:prstGeom prst="rect">
            <a:avLst/>
          </a:prstGeom>
          <a:solidFill>
            <a:srgbClr val="FFFF00">
              <a:alpha val="4926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7122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uk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у Стародавньому Єгипті</a:t>
            </a:r>
            <a:r>
              <a:rPr lang="ru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UA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6516710" y="1659285"/>
            <a:ext cx="5155841" cy="3539430"/>
          </a:xfrm>
          <a:prstGeom prst="rect">
            <a:avLst/>
          </a:prstGeom>
          <a:gradFill>
            <a:gsLst>
              <a:gs pos="0">
                <a:srgbClr val="D3E78E"/>
              </a:gs>
              <a:gs pos="100000">
                <a:srgbClr val="FFFF00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вимірювання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земельних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ділянок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повеней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Нілу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обліку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розподілу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зібраного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врожаю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розрахунків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будівництві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храмів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гробниць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палаців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сприяли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математики.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Технологии строительства египетских пирамид - Энциклопедия Древнего Египта">
            <a:extLst>
              <a:ext uri="{FF2B5EF4-FFF2-40B4-BE49-F238E27FC236}">
                <a16:creationId xmlns:a16="http://schemas.microsoft.com/office/drawing/2014/main" id="{5A1770CD-2FD1-C44B-B4E6-B010E192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07" y="982702"/>
            <a:ext cx="4059867" cy="2734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Зачем Египтяне выровняли свои пирамиды по звездам | Зона-51 | Яндекс Дзен">
            <a:extLst>
              <a:ext uri="{FF2B5EF4-FFF2-40B4-BE49-F238E27FC236}">
                <a16:creationId xmlns:a16="http://schemas.microsoft.com/office/drawing/2014/main" id="{9CBD1FCF-6C8C-FC46-93B0-03A1893F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20" y="3826967"/>
            <a:ext cx="3631505" cy="272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449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UA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стародавній Індії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409583" y="1782143"/>
            <a:ext cx="6506372" cy="35394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Індійці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також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досягли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вагомих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успіхів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вміли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добувати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квадратні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кубічні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корені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теорему,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відому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нам як «теорема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Піфагора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користуємося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називаємо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арабськими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насправді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винайшли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індійці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потім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уже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перейняли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араби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D59D69-60FD-AB41-BC37-1AC524CBC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28" y="284601"/>
            <a:ext cx="4263922" cy="2832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6" name="Picture 2" descr="Культурные достижения Древней Индии. Значимые изобретения">
            <a:extLst>
              <a:ext uri="{FF2B5EF4-FFF2-40B4-BE49-F238E27FC236}">
                <a16:creationId xmlns:a16="http://schemas.microsoft.com/office/drawing/2014/main" id="{540C88F8-4496-EE41-8FAB-840165E9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40" y="3429000"/>
            <a:ext cx="3861910" cy="31767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0771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UA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стародавній Індії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5715717" y="1517650"/>
            <a:ext cx="5880643" cy="3970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знали секрет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виплавки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чистого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Навіть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наш час,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сучасних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лабораторіях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добути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грамів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такого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А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ст. н. е.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вилито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7-метрову колону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масою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тонн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чистого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Донині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через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тисячоліття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колоні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немає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іржі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Железная колонна в Дели — Википедия">
            <a:extLst>
              <a:ext uri="{FF2B5EF4-FFF2-40B4-BE49-F238E27FC236}">
                <a16:creationId xmlns:a16="http://schemas.microsoft.com/office/drawing/2014/main" id="{1BF8B48A-5C57-C74F-AE83-32A532B6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63" y="1517650"/>
            <a:ext cx="2091219" cy="286116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Железная колонна в Дели — Википедия">
            <a:extLst>
              <a:ext uri="{FF2B5EF4-FFF2-40B4-BE49-F238E27FC236}">
                <a16:creationId xmlns:a16="http://schemas.microsoft.com/office/drawing/2014/main" id="{644B555F-DE8F-2046-946B-423921C7C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072" y="3429000"/>
            <a:ext cx="2124021" cy="2861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166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стародавньому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Китаї</a:t>
            </a:r>
            <a:endParaRPr lang="ru-UA" dirty="0">
              <a:solidFill>
                <a:srgbClr val="92D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422501" y="2016395"/>
            <a:ext cx="5244204" cy="310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Щодо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Китайців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вони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вміли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передбачати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місячні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й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затемнення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навіть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появу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комет,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уперше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виявили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плями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Китайські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математики знали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десяткові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дроби та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від’ємними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числами.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Рейтинг с комментариями. Часть 1-4">
            <a:extLst>
              <a:ext uri="{FF2B5EF4-FFF2-40B4-BE49-F238E27FC236}">
                <a16:creationId xmlns:a16="http://schemas.microsoft.com/office/drawing/2014/main" id="{72FC200A-BB2D-F242-922C-E9E912BB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84351"/>
            <a:ext cx="4001037" cy="2768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Урок 14. китай в древности - История - 5 класс - Российская электронная  школа">
            <a:extLst>
              <a:ext uri="{FF2B5EF4-FFF2-40B4-BE49-F238E27FC236}">
                <a16:creationId xmlns:a16="http://schemas.microsoft.com/office/drawing/2014/main" id="{1A49D53C-AC6B-5D4B-A40B-CAEF40FE0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62" y="4060628"/>
            <a:ext cx="4001037" cy="240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692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стародавньому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Китаї</a:t>
            </a:r>
            <a:endParaRPr lang="ru-UA" dirty="0">
              <a:solidFill>
                <a:srgbClr val="92D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Порох — Википедия">
            <a:extLst>
              <a:ext uri="{FF2B5EF4-FFF2-40B4-BE49-F238E27FC236}">
                <a16:creationId xmlns:a16="http://schemas.microsoft.com/office/drawing/2014/main" id="{6618D9A3-0014-A64F-BE22-467236BB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8" y="1849234"/>
            <a:ext cx="31750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2ED84-4CBA-5B41-B6D0-0CAC1224418D}"/>
              </a:ext>
            </a:extLst>
          </p:cNvPr>
          <p:cNvSpPr txBox="1"/>
          <p:nvPr/>
        </p:nvSpPr>
        <p:spPr>
          <a:xfrm>
            <a:off x="1336900" y="1108567"/>
            <a:ext cx="1225995" cy="5336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Порох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8" name="Picture 4" descr="Как китайцы изобрели сейсмограф">
            <a:extLst>
              <a:ext uri="{FF2B5EF4-FFF2-40B4-BE49-F238E27FC236}">
                <a16:creationId xmlns:a16="http://schemas.microsoft.com/office/drawing/2014/main" id="{E02AEB66-9152-914F-8CB1-F10CA0B0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52" y="3645813"/>
            <a:ext cx="4018208" cy="281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E610BC-2EC3-E74B-8B66-1D468009754F}"/>
              </a:ext>
            </a:extLst>
          </p:cNvPr>
          <p:cNvSpPr txBox="1"/>
          <p:nvPr/>
        </p:nvSpPr>
        <p:spPr>
          <a:xfrm>
            <a:off x="4852932" y="2868458"/>
            <a:ext cx="204809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Сейсмограф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04C9E-BA75-584D-8571-5B2D3A18935F}"/>
              </a:ext>
            </a:extLst>
          </p:cNvPr>
          <p:cNvSpPr txBox="1"/>
          <p:nvPr/>
        </p:nvSpPr>
        <p:spPr>
          <a:xfrm>
            <a:off x="9595981" y="639912"/>
            <a:ext cx="1305316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Глобус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72" name="Picture 8" descr="Изобретения древнего Китая">
            <a:extLst>
              <a:ext uri="{FF2B5EF4-FFF2-40B4-BE49-F238E27FC236}">
                <a16:creationId xmlns:a16="http://schemas.microsoft.com/office/drawing/2014/main" id="{4EA44FC1-47CB-EA4F-9ED9-FE31455E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75" y="1397605"/>
            <a:ext cx="2712401" cy="408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2951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</a:t>
            </a:r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</a:t>
            </a:r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месопотамії</a:t>
            </a:r>
            <a:endParaRPr lang="ru-UA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422501" y="1784576"/>
            <a:ext cx="5244204" cy="39703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Завдяки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розшифруванню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глиняних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книг»,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досить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уявлення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рівень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знань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Межиріччі.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Охоронцем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вищої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мудрості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жерці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Розумова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відділилася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фізичної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але наука мала характер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таємного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Месопотамия: | Астромиф v.2.0">
            <a:extLst>
              <a:ext uri="{FF2B5EF4-FFF2-40B4-BE49-F238E27FC236}">
                <a16:creationId xmlns:a16="http://schemas.microsoft.com/office/drawing/2014/main" id="{CFD3B066-4ADA-C14F-9CB5-5D0ADC5C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82" y="1167148"/>
            <a:ext cx="37465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Шістдесяткова система числення — Вікіпедія">
            <a:extLst>
              <a:ext uri="{FF2B5EF4-FFF2-40B4-BE49-F238E27FC236}">
                <a16:creationId xmlns:a16="http://schemas.microsoft.com/office/drawing/2014/main" id="{9E44DF5E-E914-F446-9493-0258BDD7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49" y="3604474"/>
            <a:ext cx="4491705" cy="291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8322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10. Наука и искусство Древнего Египта. Всеобщая история. История Древнего  мира. 5 класс">
            <a:extLst>
              <a:ext uri="{FF2B5EF4-FFF2-40B4-BE49-F238E27FC236}">
                <a16:creationId xmlns:a16="http://schemas.microsoft.com/office/drawing/2014/main" id="{A6A3D5AC-38F3-5547-B5E9-EE5223FA5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35" y="1707677"/>
            <a:ext cx="2420245" cy="3434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Древняя Индия достижения, которой выше других народов">
            <a:extLst>
              <a:ext uri="{FF2B5EF4-FFF2-40B4-BE49-F238E27FC236}">
                <a16:creationId xmlns:a16="http://schemas.microsoft.com/office/drawing/2014/main" id="{DFE8EBB5-DABE-5E43-BE23-9B192453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752" y="3424834"/>
            <a:ext cx="4102950" cy="307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ПИСЬМЕННОСТЬ, ОБРАЗОВАНИЕ И НАУЧНЫЕ ЗНАНИЯ В ДРЕВНЕМ КИТАЕ. ПРАКТИЧЕСКОЕ  ЗАНЯТИЕ 5 - ДРЕВНИЕ ИНДИЯ И КИТАЙ - Всемирная история. История Украины - 6  класс - Бандровский 2014">
            <a:extLst>
              <a:ext uri="{FF2B5EF4-FFF2-40B4-BE49-F238E27FC236}">
                <a16:creationId xmlns:a16="http://schemas.microsoft.com/office/drawing/2014/main" id="{77ADE4AC-D6A6-6841-B6D0-E12ACF58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49" y="2177139"/>
            <a:ext cx="2983499" cy="2784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Зарождение научных знаний в Месопотамии. Шумер. Вавилон. Ассирия: 5000 лет  истории">
            <a:extLst>
              <a:ext uri="{FF2B5EF4-FFF2-40B4-BE49-F238E27FC236}">
                <a16:creationId xmlns:a16="http://schemas.microsoft.com/office/drawing/2014/main" id="{340D9EAE-FBAB-CD42-B55C-CD2F43A8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2" y="798669"/>
            <a:ext cx="40132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6991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{D4B5F473-6DE1-5240-A43F-ABB666394B03}tf10001063</Template>
  <TotalTime>740</TotalTime>
  <Words>792</Words>
  <Application>Microsoft Macintosh PowerPoint</Application>
  <PresentationFormat>Широкоэкранный</PresentationFormat>
  <Paragraphs>71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Сетка</vt:lpstr>
      <vt:lpstr>Накопичення знань, техніка і технології у добу стародавніх цивілізацій (Єгипет, Міжріччя, Індія, Китай).</vt:lpstr>
      <vt:lpstr>Наука у Стародавньому Єгипті </vt:lpstr>
      <vt:lpstr>Наука у Стародавньому Єгипті </vt:lpstr>
      <vt:lpstr>Наука в стародавній Індії </vt:lpstr>
      <vt:lpstr>Наука в стародавній Індії </vt:lpstr>
      <vt:lpstr>Наука в стародавньому Китаї</vt:lpstr>
      <vt:lpstr>Наука в стародавньому Китаї</vt:lpstr>
      <vt:lpstr>Наука в стародавній месопотамії</vt:lpstr>
      <vt:lpstr>Презентация PowerPoint</vt:lpstr>
      <vt:lpstr>Чому саме такі галузі?</vt:lpstr>
      <vt:lpstr>Чи пов’язане накопичення наукових знань з розвитком технологій?</vt:lpstr>
      <vt:lpstr>Стародавній Єгипет</vt:lpstr>
      <vt:lpstr>Стародавня Індія</vt:lpstr>
      <vt:lpstr>Цивілізація Давнього Китаю</vt:lpstr>
      <vt:lpstr>Месопотамія(Межиріччя)</vt:lpstr>
      <vt:lpstr>Письмо і числа</vt:lpstr>
      <vt:lpstr>Специфіка кожної з цивілізацій</vt:lpstr>
      <vt:lpstr>Стародавній Єгипет</vt:lpstr>
      <vt:lpstr>Стародавня Індія</vt:lpstr>
      <vt:lpstr>Давній Китай</vt:lpstr>
      <vt:lpstr>Межиріччя</vt:lpstr>
      <vt:lpstr>ВИСНОВОК</vt:lpstr>
      <vt:lpstr>СПИСОК ЛІТЕРАТУРИ</vt:lpstr>
      <vt:lpstr>ДЯКУЄМО ЗА УВАГУ!!!</vt:lpstr>
      <vt:lpstr>ТЕСТ</vt:lpstr>
      <vt:lpstr>ТЕСТ</vt:lpstr>
      <vt:lpstr>ТЕСТ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Накопичення знань, техніка і технології у добу стародавніх цивілізацій (Єгипет, Міжріччя, Індія, Китай).</dc:title>
  <dc:creator>Андрей Мешков</dc:creator>
  <cp:lastModifiedBy>Андрей Мешков</cp:lastModifiedBy>
  <cp:revision>8</cp:revision>
  <dcterms:created xsi:type="dcterms:W3CDTF">2022-04-12T11:16:50Z</dcterms:created>
  <dcterms:modified xsi:type="dcterms:W3CDTF">2022-04-13T05:39:05Z</dcterms:modified>
</cp:coreProperties>
</file>